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313" r:id="rId4"/>
    <p:sldId id="257" r:id="rId5"/>
    <p:sldId id="322" r:id="rId6"/>
    <p:sldId id="310" r:id="rId7"/>
    <p:sldId id="259" r:id="rId8"/>
    <p:sldId id="321" r:id="rId9"/>
    <p:sldId id="307" r:id="rId10"/>
    <p:sldId id="261" r:id="rId11"/>
    <p:sldId id="327" r:id="rId12"/>
    <p:sldId id="306" r:id="rId13"/>
    <p:sldId id="263" r:id="rId14"/>
    <p:sldId id="326" r:id="rId15"/>
    <p:sldId id="305" r:id="rId16"/>
    <p:sldId id="265" r:id="rId17"/>
    <p:sldId id="324" r:id="rId18"/>
    <p:sldId id="319" r:id="rId19"/>
    <p:sldId id="267" r:id="rId20"/>
    <p:sldId id="328" r:id="rId21"/>
    <p:sldId id="308" r:id="rId22"/>
    <p:sldId id="269" r:id="rId23"/>
    <p:sldId id="329" r:id="rId24"/>
    <p:sldId id="309" r:id="rId25"/>
    <p:sldId id="271" r:id="rId26"/>
    <p:sldId id="332" r:id="rId27"/>
    <p:sldId id="312" r:id="rId28"/>
    <p:sldId id="273" r:id="rId29"/>
    <p:sldId id="337" r:id="rId30"/>
    <p:sldId id="318" r:id="rId31"/>
    <p:sldId id="338" r:id="rId32"/>
    <p:sldId id="339" r:id="rId33"/>
    <p:sldId id="287" r:id="rId34"/>
    <p:sldId id="277" r:id="rId35"/>
    <p:sldId id="331" r:id="rId36"/>
    <p:sldId id="315" r:id="rId37"/>
    <p:sldId id="330" r:id="rId38"/>
    <p:sldId id="336" r:id="rId39"/>
    <p:sldId id="317" r:id="rId40"/>
    <p:sldId id="283" r:id="rId41"/>
    <p:sldId id="334" r:id="rId42"/>
    <p:sldId id="316" r:id="rId43"/>
    <p:sldId id="281" r:id="rId44"/>
    <p:sldId id="335" r:id="rId45"/>
    <p:sldId id="314" r:id="rId46"/>
    <p:sldId id="285" r:id="rId47"/>
    <p:sldId id="333" r:id="rId48"/>
    <p:sldId id="320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65" r:id="rId75"/>
    <p:sldId id="366" r:id="rId76"/>
    <p:sldId id="367" r:id="rId77"/>
    <p:sldId id="368" r:id="rId78"/>
    <p:sldId id="369" r:id="rId79"/>
    <p:sldId id="370" r:id="rId80"/>
    <p:sldId id="371" r:id="rId81"/>
    <p:sldId id="372" r:id="rId82"/>
    <p:sldId id="373" r:id="rId83"/>
    <p:sldId id="374" r:id="rId84"/>
    <p:sldId id="375" r:id="rId85"/>
    <p:sldId id="376" r:id="rId86"/>
    <p:sldId id="377" r:id="rId87"/>
    <p:sldId id="378" r:id="rId88"/>
    <p:sldId id="379" r:id="rId89"/>
    <p:sldId id="380" r:id="rId90"/>
    <p:sldId id="381" r:id="rId91"/>
    <p:sldId id="382" r:id="rId92"/>
    <p:sldId id="383" r:id="rId93"/>
    <p:sldId id="384" r:id="rId94"/>
    <p:sldId id="385" r:id="rId95"/>
    <p:sldId id="386" r:id="rId9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E25FF"/>
    <a:srgbClr val="FFC000"/>
    <a:srgbClr val="FAC090"/>
    <a:srgbClr val="009900"/>
    <a:srgbClr val="BEB0D0"/>
    <a:srgbClr val="FFFFFF"/>
    <a:srgbClr val="7F63A1"/>
    <a:srgbClr val="BF03B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7"/>
  </p:normalViewPr>
  <p:slideViewPr>
    <p:cSldViewPr>
      <p:cViewPr varScale="1">
        <p:scale>
          <a:sx n="147" d="100"/>
          <a:sy n="147" d="100"/>
        </p:scale>
        <p:origin x="64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47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28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18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8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5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5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1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76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7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587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2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8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21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10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29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29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16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71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6A9E-5222-44FA-AA72-9793A7DE484C}" type="datetimeFigureOut">
              <a:rPr lang="de-DE" smtClean="0"/>
              <a:t>22.09.19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8577-6C59-49DB-A6A0-324C8821E6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83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B6A9E-5222-44FA-AA72-9793A7DE484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22.09.19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8577-6C59-49DB-A6A0-324C8821E6E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2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539954" y="461929"/>
            <a:ext cx="4050000" cy="4050000"/>
            <a:chOff x="1862605" y="615905"/>
            <a:chExt cx="5400000" cy="5400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Ellipse 22"/>
            <p:cNvSpPr/>
            <p:nvPr/>
          </p:nvSpPr>
          <p:spPr>
            <a:xfrm>
              <a:off x="1862605" y="615905"/>
              <a:ext cx="5400000" cy="5400000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  <a:effectLst>
              <a:glow rad="127000">
                <a:schemeClr val="bg1">
                  <a:alpha val="60000"/>
                </a:schemeClr>
              </a:glow>
              <a:softEdge rad="88900"/>
            </a:effectLst>
            <a:scene3d>
              <a:camera prst="orthographicFront"/>
              <a:lightRig rig="flood" dir="t"/>
            </a:scene3d>
            <a:sp3d contourW="12700" prstMaterial="plastic">
              <a:bevelT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945676" y="1764756"/>
              <a:ext cx="3240000" cy="3240000"/>
            </a:xfrm>
            <a:prstGeom prst="ellipse">
              <a:avLst/>
            </a:prstGeom>
            <a:solidFill>
              <a:srgbClr val="002060"/>
            </a:solidFill>
            <a:ln w="152400">
              <a:solidFill>
                <a:srgbClr val="BF0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167844" y="1113588"/>
            <a:ext cx="2862318" cy="2585973"/>
            <a:chOff x="2699792" y="1484784"/>
            <a:chExt cx="3816424" cy="3447964"/>
          </a:xfrm>
        </p:grpSpPr>
        <p:sp>
          <p:nvSpPr>
            <p:cNvPr id="28" name="Stern mit 5 Zacken 27"/>
            <p:cNvSpPr/>
            <p:nvPr/>
          </p:nvSpPr>
          <p:spPr>
            <a:xfrm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9" name="Stern mit 5 Zacken 28"/>
            <p:cNvSpPr/>
            <p:nvPr/>
          </p:nvSpPr>
          <p:spPr>
            <a:xfrm rot="2280000"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320755" y="3724603"/>
            <a:ext cx="65347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solidFill>
                  <a:srgbClr val="FFC000"/>
                </a:solidFill>
              </a:rPr>
              <a:t>Superökonom ?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309869" y="33469"/>
            <a:ext cx="65347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solidFill>
                  <a:srgbClr val="FFC000"/>
                </a:solidFill>
              </a:rPr>
              <a:t>Wer wird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374028" y="1647062"/>
            <a:ext cx="24300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50" b="1" dirty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8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Was versteht man unter </a:t>
            </a:r>
            <a:br>
              <a:rPr lang="de-DE" sz="2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Industrie 4.0?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45212" y="3434581"/>
            <a:ext cx="247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Vierte Konferenz zur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Digitalisierung der Industrie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140997"/>
            <a:ext cx="2462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Vierter Monitoring-Bericht der   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Deutschen Industrie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421402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</a:t>
            </a:r>
            <a:r>
              <a:rPr lang="de-DE" sz="1200" b="1" dirty="0">
                <a:solidFill>
                  <a:schemeClr val="tx2"/>
                </a:solidFill>
              </a:rPr>
              <a:t>Industriedesign  der </a:t>
            </a:r>
            <a:br>
              <a:rPr lang="de-DE" sz="1200" b="1" dirty="0">
                <a:solidFill>
                  <a:schemeClr val="tx2"/>
                </a:solidFill>
              </a:rPr>
            </a:br>
            <a:r>
              <a:rPr lang="de-DE" sz="1200" b="1" dirty="0">
                <a:solidFill>
                  <a:schemeClr val="tx2"/>
                </a:solidFill>
              </a:rPr>
              <a:t>       vierten Generation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140576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Vierte industrielle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Revolution</a:t>
            </a:r>
          </a:p>
        </p:txBody>
      </p:sp>
    </p:spTree>
    <p:extLst>
      <p:ext uri="{BB962C8B-B14F-4D97-AF65-F5344CB8AC3E}">
        <p14:creationId xmlns:p14="http://schemas.microsoft.com/office/powerpoint/2010/main" val="125240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576093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9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411760" y="1370986"/>
            <a:ext cx="44284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Wenn der Marktmechanismus nicht zu einer optimalen Verteilung von Gütern führt, spricht man von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Marktversagen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Marktlücke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Marktineffizienz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Marktschwäche</a:t>
            </a:r>
          </a:p>
        </p:txBody>
      </p:sp>
    </p:spTree>
    <p:extLst>
      <p:ext uri="{BB962C8B-B14F-4D97-AF65-F5344CB8AC3E}">
        <p14:creationId xmlns:p14="http://schemas.microsoft.com/office/powerpoint/2010/main" val="24400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411760" y="1370986"/>
            <a:ext cx="44284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Wenn der Marktmechanismus nicht zu einer optimalen Verteilung von Gütern führt, spricht man von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Marktversagen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Marktlücke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Marktineffizienz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Marktschwäche</a:t>
            </a:r>
          </a:p>
        </p:txBody>
      </p:sp>
    </p:spTree>
    <p:extLst>
      <p:ext uri="{BB962C8B-B14F-4D97-AF65-F5344CB8AC3E}">
        <p14:creationId xmlns:p14="http://schemas.microsoft.com/office/powerpoint/2010/main" val="261978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308519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30408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30408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25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578232"/>
            <a:ext cx="4536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BDA steht für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710063" y="3435846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Arbeitnehmerverbände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09682" y="4147491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Arbeitgeberverbände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49906" y="3440432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Aktienanalysten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166868" y="4147069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Arbeitslosenversicherer</a:t>
            </a:r>
          </a:p>
        </p:txBody>
      </p:sp>
    </p:spTree>
    <p:extLst>
      <p:ext uri="{BB962C8B-B14F-4D97-AF65-F5344CB8AC3E}">
        <p14:creationId xmlns:p14="http://schemas.microsoft.com/office/powerpoint/2010/main" val="172170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578232"/>
            <a:ext cx="45365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BDA steht für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710063" y="3435846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Arbeitnehmerverbände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09682" y="4147491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Arbeitgeberverbände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49906" y="3440432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Aktienanalysten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166868" y="4147069"/>
            <a:ext cx="2364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de-DE" sz="1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Bundesvereinigung deutscher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Arbeitslosenversicherer</a:t>
            </a:r>
          </a:p>
        </p:txBody>
      </p:sp>
    </p:spTree>
    <p:extLst>
      <p:ext uri="{BB962C8B-B14F-4D97-AF65-F5344CB8AC3E}">
        <p14:creationId xmlns:p14="http://schemas.microsoft.com/office/powerpoint/2010/main" val="72979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025569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32614" y="3454334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6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9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436720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Aktien großer, gewichtiger Unternehmen an der Börse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Blue Stocks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Blue Shares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Blue Chips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Blue Notes</a:t>
            </a:r>
          </a:p>
        </p:txBody>
      </p:sp>
    </p:spTree>
    <p:extLst>
      <p:ext uri="{BB962C8B-B14F-4D97-AF65-F5344CB8AC3E}">
        <p14:creationId xmlns:p14="http://schemas.microsoft.com/office/powerpoint/2010/main" val="294890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436720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Aktien großer, gewichtiger Unternehmen an der Börse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Blue Stocks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Blue Shares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Blue Chips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Blue Notes</a:t>
            </a:r>
          </a:p>
        </p:txBody>
      </p:sp>
    </p:spTree>
    <p:extLst>
      <p:ext uri="{BB962C8B-B14F-4D97-AF65-F5344CB8AC3E}">
        <p14:creationId xmlns:p14="http://schemas.microsoft.com/office/powerpoint/2010/main" val="127949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4397069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49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08637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509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2755118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3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316980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gesetzlich vorgeschriebene Haftung eines Verkäufers einer Ware zwei Jahre lang nach dem Verkauf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Produkthaftung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Mängelhaftung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Gewährleistung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12060" y="4234609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Garantie</a:t>
            </a:r>
          </a:p>
        </p:txBody>
      </p:sp>
    </p:spTree>
    <p:extLst>
      <p:ext uri="{BB962C8B-B14F-4D97-AF65-F5344CB8AC3E}">
        <p14:creationId xmlns:p14="http://schemas.microsoft.com/office/powerpoint/2010/main" val="2350512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316980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gesetzlich vorgeschriebene Haftung eines Verkäufers einer Ware zwei Jahre lang nach dem Verkauf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Produkthaftung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Mängelhaftung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Gewährleistung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12060" y="4234609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Garantie</a:t>
            </a:r>
          </a:p>
        </p:txBody>
      </p:sp>
    </p:spTree>
    <p:extLst>
      <p:ext uri="{BB962C8B-B14F-4D97-AF65-F5344CB8AC3E}">
        <p14:creationId xmlns:p14="http://schemas.microsoft.com/office/powerpoint/2010/main" val="32988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2481221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8221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5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585690"/>
            <a:ext cx="36724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Wofür steht die AIDA-Formel?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3458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Gratifikationsmodell für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erfolgreiche Führungskräfte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45986" y="4105984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4 Phasen einer Kaufentscheidung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100881" y="341866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hochwertige transatlantische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Logistiklösungen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202370" y="4083918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überhöhte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Reisekostenabrechnungen</a:t>
            </a:r>
          </a:p>
        </p:txBody>
      </p:sp>
    </p:spTree>
    <p:extLst>
      <p:ext uri="{BB962C8B-B14F-4D97-AF65-F5344CB8AC3E}">
        <p14:creationId xmlns:p14="http://schemas.microsoft.com/office/powerpoint/2010/main" val="278344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585691"/>
            <a:ext cx="36724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AIDA-Formel steht für</a:t>
            </a:r>
          </a:p>
          <a:p>
            <a:pPr algn="ctr"/>
            <a:r>
              <a:rPr lang="de-DE" sz="2100" b="1" dirty="0">
                <a:solidFill>
                  <a:srgbClr val="FFC000"/>
                </a:solidFill>
              </a:rPr>
              <a:t>A</a:t>
            </a: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ttention </a:t>
            </a:r>
            <a:r>
              <a:rPr lang="de-DE" sz="2100" b="1" dirty="0">
                <a:solidFill>
                  <a:srgbClr val="FFC000"/>
                </a:solidFill>
              </a:rPr>
              <a:t>I</a:t>
            </a: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nterest </a:t>
            </a:r>
            <a:r>
              <a:rPr lang="de-DE" sz="2100" b="1" dirty="0" err="1">
                <a:solidFill>
                  <a:srgbClr val="FFC000"/>
                </a:solidFill>
              </a:rPr>
              <a:t>D</a:t>
            </a:r>
            <a:r>
              <a:rPr lang="de-DE" sz="2100" b="1" dirty="0" err="1">
                <a:solidFill>
                  <a:schemeClr val="tx2">
                    <a:lumMod val="75000"/>
                  </a:schemeClr>
                </a:solidFill>
              </a:rPr>
              <a:t>esire</a:t>
            </a: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2100" b="1" dirty="0">
                <a:solidFill>
                  <a:srgbClr val="FFC000"/>
                </a:solidFill>
              </a:rPr>
              <a:t>A</a:t>
            </a: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ction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3458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Gratifikationsmodell für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erfolgreiche Führungskräfte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4 Phasen einer Kaufentscheidung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100881" y="341866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hochwertige transatlantische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Logistiklösungen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136449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überhöhte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Reisekostenabrechnungen</a:t>
            </a:r>
          </a:p>
        </p:txBody>
      </p:sp>
    </p:spTree>
    <p:extLst>
      <p:ext uri="{BB962C8B-B14F-4D97-AF65-F5344CB8AC3E}">
        <p14:creationId xmlns:p14="http://schemas.microsoft.com/office/powerpoint/2010/main" val="317190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2225943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9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48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458491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Arbeitslosenquote betrug im Mai 2018 in Deutschland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5,1%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4,5%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5,7%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12060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6,1%</a:t>
            </a:r>
          </a:p>
        </p:txBody>
      </p:sp>
    </p:spTree>
    <p:extLst>
      <p:ext uri="{BB962C8B-B14F-4D97-AF65-F5344CB8AC3E}">
        <p14:creationId xmlns:p14="http://schemas.microsoft.com/office/powerpoint/2010/main" val="50512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458491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Arbeitslosenquote betrug im Mai 2018 in Deutschland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5,1%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4,5%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5,7%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12060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6,1%</a:t>
            </a:r>
          </a:p>
        </p:txBody>
      </p:sp>
    </p:spTree>
    <p:extLst>
      <p:ext uri="{BB962C8B-B14F-4D97-AF65-F5344CB8AC3E}">
        <p14:creationId xmlns:p14="http://schemas.microsoft.com/office/powerpoint/2010/main" val="393344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931045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24525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10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7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154601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Wie bezeichnet man die in einer bestimmten Periode verkaufte Menge an Schuhen eines Schuherstellers?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Stöckel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Absatz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Hacke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Ferse</a:t>
            </a:r>
          </a:p>
        </p:txBody>
      </p:sp>
    </p:spTree>
    <p:extLst>
      <p:ext uri="{BB962C8B-B14F-4D97-AF65-F5344CB8AC3E}">
        <p14:creationId xmlns:p14="http://schemas.microsoft.com/office/powerpoint/2010/main" val="2852017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16759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Eine wichtige Technologie, die beispielsweise bei Cyberwährungen eine wichtige Rolle spielt, nennt sich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80555" y="3543858"/>
            <a:ext cx="2106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sz="1500" b="1" dirty="0">
                <a:solidFill>
                  <a:schemeClr val="tx2">
                    <a:lumMod val="75000"/>
                  </a:schemeClr>
                </a:solidFill>
              </a:rPr>
              <a:t>  Bitcoin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78547" y="4257243"/>
            <a:ext cx="2106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sz="1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500" b="1" dirty="0" err="1">
                <a:solidFill>
                  <a:schemeClr val="tx2">
                    <a:lumMod val="75000"/>
                  </a:schemeClr>
                </a:solidFill>
              </a:rPr>
              <a:t>Bitchain</a:t>
            </a:r>
            <a:endParaRPr lang="de-DE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264457" y="4269890"/>
            <a:ext cx="2106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sz="1500" b="1" dirty="0" err="1">
                <a:solidFill>
                  <a:schemeClr val="tx2">
                    <a:lumMod val="75000"/>
                  </a:schemeClr>
                </a:solidFill>
              </a:rPr>
              <a:t>Blockcoin</a:t>
            </a:r>
            <a:endParaRPr lang="de-DE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bgerundetes Rechteck 35"/>
          <p:cNvSpPr/>
          <p:nvPr/>
        </p:nvSpPr>
        <p:spPr>
          <a:xfrm>
            <a:off x="4938863" y="343584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50" name="Textfeld 49"/>
          <p:cNvSpPr txBox="1"/>
          <p:nvPr/>
        </p:nvSpPr>
        <p:spPr>
          <a:xfrm>
            <a:off x="5264457" y="3552029"/>
            <a:ext cx="2526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sz="1500" b="1" dirty="0" err="1">
                <a:solidFill>
                  <a:schemeClr val="tx2">
                    <a:lumMod val="75000"/>
                  </a:schemeClr>
                </a:solidFill>
              </a:rPr>
              <a:t>Blockchain</a:t>
            </a:r>
            <a:endParaRPr lang="de-DE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06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16759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Eine wichtige Technologie, die beispielsweise bei Cyberwährungen eine wichtige Rolle spielt, nennt sich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80555" y="3543858"/>
            <a:ext cx="2106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sz="1500" b="1" dirty="0">
                <a:solidFill>
                  <a:schemeClr val="tx2">
                    <a:lumMod val="75000"/>
                  </a:schemeClr>
                </a:solidFill>
              </a:rPr>
              <a:t>  Bitcoin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78547" y="4257243"/>
            <a:ext cx="2106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sz="15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500" b="1" dirty="0" err="1">
                <a:solidFill>
                  <a:schemeClr val="tx2">
                    <a:lumMod val="75000"/>
                  </a:schemeClr>
                </a:solidFill>
              </a:rPr>
              <a:t>Bitchain</a:t>
            </a:r>
            <a:endParaRPr lang="de-DE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264457" y="3552029"/>
            <a:ext cx="2526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sz="1500" b="1" dirty="0" err="1">
                <a:solidFill>
                  <a:schemeClr val="tx2">
                    <a:lumMod val="75000"/>
                  </a:schemeClr>
                </a:solidFill>
              </a:rPr>
              <a:t>Blockchain</a:t>
            </a:r>
            <a:endParaRPr lang="de-DE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264457" y="4269890"/>
            <a:ext cx="21062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sz="1500" b="1" dirty="0" err="1">
                <a:solidFill>
                  <a:schemeClr val="tx2">
                    <a:lumMod val="75000"/>
                  </a:schemeClr>
                </a:solidFill>
              </a:rPr>
              <a:t>Blockcoin</a:t>
            </a:r>
            <a:endParaRPr lang="de-DE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24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653648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11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35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Textfeld 41"/>
          <p:cNvSpPr txBox="1"/>
          <p:nvPr/>
        </p:nvSpPr>
        <p:spPr>
          <a:xfrm>
            <a:off x="1817694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SWOT-Analyse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27737" y="424593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ABC-Analyse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ROI-Analyse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OTC-Analyse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57333" y="1316980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Ein Instrument der strategischen Entwicklung und Positionsbestimmung eines Unternehmens ist die </a:t>
            </a:r>
          </a:p>
        </p:txBody>
      </p:sp>
    </p:spTree>
    <p:extLst>
      <p:ext uri="{BB962C8B-B14F-4D97-AF65-F5344CB8AC3E}">
        <p14:creationId xmlns:p14="http://schemas.microsoft.com/office/powerpoint/2010/main" val="263498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Textfeld 41"/>
          <p:cNvSpPr txBox="1"/>
          <p:nvPr/>
        </p:nvSpPr>
        <p:spPr>
          <a:xfrm>
            <a:off x="1817694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SWOT-Analyse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27737" y="424593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ABC-Analyse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ROI-Analyse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OTC-Analyse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57754" y="1273438"/>
            <a:ext cx="45365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Ein Instrument der strategischen Entwicklung und Positionsbestimmung eines Unternehmens ist die</a:t>
            </a:r>
          </a:p>
          <a:p>
            <a:pPr algn="ctr"/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SWOT=</a:t>
            </a:r>
            <a:r>
              <a:rPr lang="de-DE" sz="1200" b="1" dirty="0">
                <a:solidFill>
                  <a:srgbClr val="FFC000"/>
                </a:solidFill>
              </a:rPr>
              <a:t> </a:t>
            </a:r>
            <a:r>
              <a:rPr lang="de-DE" sz="1200" b="1" dirty="0" err="1">
                <a:solidFill>
                  <a:srgbClr val="FFC000"/>
                </a:solidFill>
              </a:rPr>
              <a:t>S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</a:rPr>
              <a:t>trengths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rgbClr val="FFC000"/>
                </a:solidFill>
              </a:rPr>
              <a:t>W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</a:rPr>
              <a:t>eaknesses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rgbClr val="FFC000"/>
                </a:solidFill>
              </a:rPr>
              <a:t>O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</a:rPr>
              <a:t>pportunities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b="1" dirty="0" err="1">
                <a:solidFill>
                  <a:srgbClr val="FFC000"/>
                </a:solidFill>
              </a:rPr>
              <a:t>T</a:t>
            </a:r>
            <a:r>
              <a:rPr lang="de-DE" sz="1200" b="1" dirty="0" err="1">
                <a:solidFill>
                  <a:schemeClr val="tx2">
                    <a:lumMod val="75000"/>
                  </a:schemeClr>
                </a:solidFill>
              </a:rPr>
              <a:t>hreats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000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377992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614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25519" y="1286492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Abkürzung der Organisation </a:t>
            </a:r>
            <a:br>
              <a:rPr lang="de-DE" sz="2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OECD </a:t>
            </a:r>
            <a:br>
              <a:rPr lang="de-DE" sz="2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steht für</a:t>
            </a:r>
            <a:br>
              <a:rPr lang="de-DE" sz="2100" b="1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1655676" y="3435847"/>
            <a:ext cx="21062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Organisation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Economics,</a:t>
            </a:r>
            <a:br>
              <a:rPr lang="de-DE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         Commerce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Development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148389"/>
            <a:ext cx="2430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05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</a:rPr>
              <a:t>Organisation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 for Economic Co-</a:t>
            </a:r>
            <a:br>
              <a:rPr lang="en-US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       operation and Development</a:t>
            </a:r>
            <a:endParaRPr lang="de-DE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101174" y="3445889"/>
            <a:ext cx="25268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Organisation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Economies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in</a:t>
            </a:r>
            <a:br>
              <a:rPr lang="de-DE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         Communication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Development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79404" y="4137925"/>
            <a:ext cx="227787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Organisation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Economy,</a:t>
            </a:r>
            <a:br>
              <a:rPr lang="de-DE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Cooperation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401057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25519" y="1286492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Die Abkürzung der Organisation für wirtschaftliche Zusammenarbeit und Entwicklung OECD steht für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435847"/>
            <a:ext cx="21062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Organisation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Economics,</a:t>
            </a:r>
            <a:br>
              <a:rPr lang="de-DE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         Commerce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Development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148389"/>
            <a:ext cx="24302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de-DE" sz="105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050" b="1" dirty="0" err="1">
                <a:solidFill>
                  <a:schemeClr val="tx2">
                    <a:lumMod val="75000"/>
                  </a:schemeClr>
                </a:solidFill>
              </a:rPr>
              <a:t>Organisation</a:t>
            </a:r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 for Economic Co-</a:t>
            </a:r>
            <a:br>
              <a:rPr lang="en-US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050" b="1" dirty="0">
                <a:solidFill>
                  <a:schemeClr val="tx2">
                    <a:lumMod val="75000"/>
                  </a:schemeClr>
                </a:solidFill>
              </a:rPr>
              <a:t>       operation and Development</a:t>
            </a:r>
            <a:endParaRPr lang="de-DE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101174" y="3445889"/>
            <a:ext cx="252680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Organisation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Economies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in</a:t>
            </a:r>
            <a:br>
              <a:rPr lang="de-DE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         Communication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Development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79404" y="4137925"/>
            <a:ext cx="227787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Organisation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Economy,</a:t>
            </a:r>
            <a:br>
              <a:rPr lang="de-DE" sz="105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Cooperation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050" b="1" dirty="0" err="1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de-DE" sz="1050" b="1" dirty="0">
                <a:solidFill>
                  <a:schemeClr val="tx2">
                    <a:lumMod val="75000"/>
                  </a:schemeClr>
                </a:solidFill>
              </a:rPr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4074457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126581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58518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13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087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46766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Den An- und Verkauf von Wertpapieren durch die Zentralbank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Offenmarktpolitik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Lombardpolitik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058054" y="3522087"/>
            <a:ext cx="252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Mindestreservepolitik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68518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Diskontpolitik</a:t>
            </a:r>
          </a:p>
        </p:txBody>
      </p:sp>
    </p:spTree>
    <p:extLst>
      <p:ext uri="{BB962C8B-B14F-4D97-AF65-F5344CB8AC3E}">
        <p14:creationId xmlns:p14="http://schemas.microsoft.com/office/powerpoint/2010/main" val="208769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154601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Wie bezeichnet man die in einer bestimmten Periode verkaufte Menge an Schuhen eines Schuherstellers?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Stöckel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Absatz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Hacke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Ferse</a:t>
            </a:r>
          </a:p>
        </p:txBody>
      </p:sp>
    </p:spTree>
    <p:extLst>
      <p:ext uri="{BB962C8B-B14F-4D97-AF65-F5344CB8AC3E}">
        <p14:creationId xmlns:p14="http://schemas.microsoft.com/office/powerpoint/2010/main" val="883070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357333" y="146766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Den An- und Verkauf von Wertpapieren durch die Zentralbank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Offenmarktpolitik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Lombardpolitik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058054" y="3522087"/>
            <a:ext cx="2526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Mindestreservepolitik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068518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Diskontpolitik</a:t>
            </a:r>
          </a:p>
        </p:txBody>
      </p:sp>
    </p:spTree>
    <p:extLst>
      <p:ext uri="{BB962C8B-B14F-4D97-AF65-F5344CB8AC3E}">
        <p14:creationId xmlns:p14="http://schemas.microsoft.com/office/powerpoint/2010/main" val="40866261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838353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14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324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LPP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sz="1650" b="1" dirty="0">
                <a:solidFill>
                  <a:schemeClr val="tx2">
                    <a:lumMod val="75000"/>
                  </a:schemeClr>
                </a:solidFill>
              </a:rPr>
              <a:t> BPP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PPP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DPP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36174" y="983800"/>
            <a:ext cx="45365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Unterschiede in den Lebenshaltungskosten zweier Länder misst man anhand der Kaufkraftparität. Die englische Bezeichnung wird oft abgekürzt mit…</a:t>
            </a:r>
          </a:p>
        </p:txBody>
      </p:sp>
    </p:spTree>
    <p:extLst>
      <p:ext uri="{BB962C8B-B14F-4D97-AF65-F5344CB8AC3E}">
        <p14:creationId xmlns:p14="http://schemas.microsoft.com/office/powerpoint/2010/main" val="994344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LPP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sz="1650" b="1" dirty="0">
                <a:solidFill>
                  <a:schemeClr val="tx2">
                    <a:lumMod val="75000"/>
                  </a:schemeClr>
                </a:solidFill>
              </a:rPr>
              <a:t> BPP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PPP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DPP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249742" y="1128391"/>
            <a:ext cx="4806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Unterschiede in den Lebenshaltungskosten zweier Länder misst man anhand der Kaufkraftparität. Die englische Bezeichnung (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Purchasing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Power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Parity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) wird oft abgekürzt mit…</a:t>
            </a:r>
          </a:p>
        </p:txBody>
      </p:sp>
    </p:spTree>
    <p:extLst>
      <p:ext uri="{BB962C8B-B14F-4D97-AF65-F5344CB8AC3E}">
        <p14:creationId xmlns:p14="http://schemas.microsoft.com/office/powerpoint/2010/main" val="3567236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20568" y="584414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20568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30408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Frage 15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05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141730" y="1275606"/>
            <a:ext cx="48605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Das Aufschaukeln von Schwankungen entlang der gesamten Lieferkette bei Änderungen der Endnachfrage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Bullbear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Pitbull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42686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Bulleye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Bullwhip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</p:spTree>
    <p:extLst>
      <p:ext uri="{BB962C8B-B14F-4D97-AF65-F5344CB8AC3E}">
        <p14:creationId xmlns:p14="http://schemas.microsoft.com/office/powerpoint/2010/main" val="2952572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141730" y="1275606"/>
            <a:ext cx="48605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Das Aufschaukeln von Schwankungen entlang der gesamten Lieferkette bei Änderungen der Endnachfrage nennt man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Bullbear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Pitbull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42686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Bulleye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b="1" dirty="0" err="1">
                <a:solidFill>
                  <a:schemeClr val="tx2">
                    <a:lumMod val="75000"/>
                  </a:schemeClr>
                </a:solidFill>
              </a:rPr>
              <a:t>Bullwhip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-Effekt</a:t>
            </a:r>
          </a:p>
        </p:txBody>
      </p:sp>
    </p:spTree>
    <p:extLst>
      <p:ext uri="{BB962C8B-B14F-4D97-AF65-F5344CB8AC3E}">
        <p14:creationId xmlns:p14="http://schemas.microsoft.com/office/powerpoint/2010/main" val="1643098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539954" y="461929"/>
            <a:ext cx="4050000" cy="4050000"/>
            <a:chOff x="1862605" y="615905"/>
            <a:chExt cx="5400000" cy="5400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Ellipse 22"/>
            <p:cNvSpPr/>
            <p:nvPr/>
          </p:nvSpPr>
          <p:spPr>
            <a:xfrm>
              <a:off x="1862605" y="615905"/>
              <a:ext cx="5400000" cy="5400000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  <a:effectLst>
              <a:glow rad="127000">
                <a:schemeClr val="bg1">
                  <a:alpha val="60000"/>
                </a:schemeClr>
              </a:glow>
              <a:softEdge rad="88900"/>
            </a:effectLst>
            <a:scene3d>
              <a:camera prst="orthographicFront"/>
              <a:lightRig rig="flood" dir="t"/>
            </a:scene3d>
            <a:sp3d contourW="12700" prstMaterial="plastic">
              <a:bevelT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945676" y="1764756"/>
              <a:ext cx="3240000" cy="3240000"/>
            </a:xfrm>
            <a:prstGeom prst="ellipse">
              <a:avLst/>
            </a:prstGeom>
            <a:solidFill>
              <a:srgbClr val="002060"/>
            </a:solidFill>
            <a:ln w="152400">
              <a:solidFill>
                <a:srgbClr val="BF0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167844" y="1113588"/>
            <a:ext cx="2862318" cy="2585973"/>
            <a:chOff x="2699792" y="1484784"/>
            <a:chExt cx="3816424" cy="3447964"/>
          </a:xfrm>
        </p:grpSpPr>
        <p:sp>
          <p:nvSpPr>
            <p:cNvPr id="28" name="Stern mit 5 Zacken 27"/>
            <p:cNvSpPr/>
            <p:nvPr/>
          </p:nvSpPr>
          <p:spPr>
            <a:xfrm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9" name="Stern mit 5 Zacken 28"/>
            <p:cNvSpPr/>
            <p:nvPr/>
          </p:nvSpPr>
          <p:spPr>
            <a:xfrm rot="2280000"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12" name="Stern mit 5 Zacken 11"/>
          <p:cNvSpPr/>
          <p:nvPr/>
        </p:nvSpPr>
        <p:spPr>
          <a:xfrm>
            <a:off x="1683515" y="267976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3" name="Stern mit 5 Zacken 12"/>
          <p:cNvSpPr/>
          <p:nvPr/>
        </p:nvSpPr>
        <p:spPr>
          <a:xfrm>
            <a:off x="7110282" y="43972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4" name="Stern mit 5 Zacken 13"/>
          <p:cNvSpPr/>
          <p:nvPr/>
        </p:nvSpPr>
        <p:spPr>
          <a:xfrm>
            <a:off x="7596336" y="315918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5" name="Stern mit 5 Zacken 14"/>
          <p:cNvSpPr/>
          <p:nvPr/>
        </p:nvSpPr>
        <p:spPr>
          <a:xfrm>
            <a:off x="2364042" y="45115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6" name="Stern mit 5 Zacken 15"/>
          <p:cNvSpPr/>
          <p:nvPr/>
        </p:nvSpPr>
        <p:spPr>
          <a:xfrm>
            <a:off x="4950042" y="488203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7" name="Stern mit 5 Zacken 16"/>
          <p:cNvSpPr/>
          <p:nvPr/>
        </p:nvSpPr>
        <p:spPr>
          <a:xfrm>
            <a:off x="2364042" y="45115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8" name="Stern mit 5 Zacken 17"/>
          <p:cNvSpPr/>
          <p:nvPr/>
        </p:nvSpPr>
        <p:spPr>
          <a:xfrm>
            <a:off x="6360796" y="476739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9" name="Stern mit 5 Zacken 18"/>
          <p:cNvSpPr/>
          <p:nvPr/>
        </p:nvSpPr>
        <p:spPr>
          <a:xfrm>
            <a:off x="1634961" y="327382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0" name="Stern mit 5 Zacken 19"/>
          <p:cNvSpPr/>
          <p:nvPr/>
        </p:nvSpPr>
        <p:spPr>
          <a:xfrm>
            <a:off x="6813299" y="3388470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5" name="Stern mit 5 Zacken 24"/>
          <p:cNvSpPr/>
          <p:nvPr/>
        </p:nvSpPr>
        <p:spPr>
          <a:xfrm>
            <a:off x="3977934" y="482471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1" name="Stern mit 5 Zacken 30"/>
          <p:cNvSpPr/>
          <p:nvPr/>
        </p:nvSpPr>
        <p:spPr>
          <a:xfrm>
            <a:off x="2491070" y="401996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2" name="Stern mit 5 Zacken 31"/>
          <p:cNvSpPr/>
          <p:nvPr/>
        </p:nvSpPr>
        <p:spPr>
          <a:xfrm>
            <a:off x="6852828" y="163410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3" name="Stern mit 5 Zacken 32"/>
          <p:cNvSpPr/>
          <p:nvPr/>
        </p:nvSpPr>
        <p:spPr>
          <a:xfrm>
            <a:off x="3007668" y="474052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4" name="Stern mit 5 Zacken 33"/>
          <p:cNvSpPr/>
          <p:nvPr/>
        </p:nvSpPr>
        <p:spPr>
          <a:xfrm>
            <a:off x="7238274" y="175762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6" name="Stern mit 5 Zacken 35"/>
          <p:cNvSpPr/>
          <p:nvPr/>
        </p:nvSpPr>
        <p:spPr>
          <a:xfrm>
            <a:off x="7256243" y="249619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8" name="Stern mit 5 Zacken 37"/>
          <p:cNvSpPr/>
          <p:nvPr/>
        </p:nvSpPr>
        <p:spPr>
          <a:xfrm>
            <a:off x="7191291" y="375356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0" name="Stern mit 5 Zacken 39"/>
          <p:cNvSpPr/>
          <p:nvPr/>
        </p:nvSpPr>
        <p:spPr>
          <a:xfrm>
            <a:off x="7272300" y="476739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2" name="Stern mit 5 Zacken 41"/>
          <p:cNvSpPr/>
          <p:nvPr/>
        </p:nvSpPr>
        <p:spPr>
          <a:xfrm>
            <a:off x="5620239" y="466525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3" name="Stern mit 5 Zacken 42"/>
          <p:cNvSpPr/>
          <p:nvPr/>
        </p:nvSpPr>
        <p:spPr>
          <a:xfrm>
            <a:off x="1634961" y="407728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4" name="Stern mit 5 Zacken 43"/>
          <p:cNvSpPr/>
          <p:nvPr/>
        </p:nvSpPr>
        <p:spPr>
          <a:xfrm>
            <a:off x="1715970" y="143762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5" name="Stern mit 5 Zacken 44"/>
          <p:cNvSpPr/>
          <p:nvPr/>
        </p:nvSpPr>
        <p:spPr>
          <a:xfrm>
            <a:off x="1247021" y="111358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7" name="Stern mit 5 Zacken 46"/>
          <p:cNvSpPr/>
          <p:nvPr/>
        </p:nvSpPr>
        <p:spPr>
          <a:xfrm>
            <a:off x="6852828" y="214545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9" name="Stern mit 5 Zacken 48"/>
          <p:cNvSpPr/>
          <p:nvPr/>
        </p:nvSpPr>
        <p:spPr>
          <a:xfrm>
            <a:off x="2316324" y="137733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0" name="Stern mit 5 Zacken 49"/>
          <p:cNvSpPr/>
          <p:nvPr/>
        </p:nvSpPr>
        <p:spPr>
          <a:xfrm>
            <a:off x="2333429" y="20778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1" name="Stern mit 5 Zacken 50"/>
          <p:cNvSpPr/>
          <p:nvPr/>
        </p:nvSpPr>
        <p:spPr>
          <a:xfrm>
            <a:off x="6508945" y="90750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2" name="Stern mit 5 Zacken 51"/>
          <p:cNvSpPr/>
          <p:nvPr/>
        </p:nvSpPr>
        <p:spPr>
          <a:xfrm>
            <a:off x="1323424" y="369624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4" name="Stern mit 5 Zacken 53"/>
          <p:cNvSpPr/>
          <p:nvPr/>
        </p:nvSpPr>
        <p:spPr>
          <a:xfrm>
            <a:off x="2058870" y="204969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6" name="Stern mit 5 Zacken 55"/>
          <p:cNvSpPr/>
          <p:nvPr/>
        </p:nvSpPr>
        <p:spPr>
          <a:xfrm>
            <a:off x="1925706" y="100557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7" name="Stern mit 5 Zacken 56"/>
          <p:cNvSpPr/>
          <p:nvPr/>
        </p:nvSpPr>
        <p:spPr>
          <a:xfrm>
            <a:off x="2182094" y="292730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9" name="Stern mit 5 Zacken 58"/>
          <p:cNvSpPr/>
          <p:nvPr/>
        </p:nvSpPr>
        <p:spPr>
          <a:xfrm>
            <a:off x="3352257" y="22913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0" name="Stern mit 5 Zacken 59"/>
          <p:cNvSpPr/>
          <p:nvPr/>
        </p:nvSpPr>
        <p:spPr>
          <a:xfrm>
            <a:off x="1409039" y="172354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1" name="Stern mit 5 Zacken 60"/>
          <p:cNvSpPr/>
          <p:nvPr/>
        </p:nvSpPr>
        <p:spPr>
          <a:xfrm>
            <a:off x="1655676" y="19548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3" name="Stern mit 5 Zacken 62"/>
          <p:cNvSpPr/>
          <p:nvPr/>
        </p:nvSpPr>
        <p:spPr>
          <a:xfrm>
            <a:off x="4402936" y="20778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4" name="Stern mit 5 Zacken 63"/>
          <p:cNvSpPr/>
          <p:nvPr/>
        </p:nvSpPr>
        <p:spPr>
          <a:xfrm>
            <a:off x="2901820" y="46192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6" name="Stern mit 5 Zacken 65"/>
          <p:cNvSpPr/>
          <p:nvPr/>
        </p:nvSpPr>
        <p:spPr>
          <a:xfrm>
            <a:off x="2387284" y="8501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" name="Stern mit 5 Zacken 1"/>
          <p:cNvSpPr/>
          <p:nvPr/>
        </p:nvSpPr>
        <p:spPr>
          <a:xfrm>
            <a:off x="6443423" y="423032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4" name="Stern mit 5 Zacken 23"/>
          <p:cNvSpPr/>
          <p:nvPr/>
        </p:nvSpPr>
        <p:spPr>
          <a:xfrm>
            <a:off x="2345255" y="454998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5" name="Stern mit 5 Zacken 34"/>
          <p:cNvSpPr/>
          <p:nvPr/>
        </p:nvSpPr>
        <p:spPr>
          <a:xfrm>
            <a:off x="7062641" y="77394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7" name="Stern mit 5 Zacken 36"/>
          <p:cNvSpPr/>
          <p:nvPr/>
        </p:nvSpPr>
        <p:spPr>
          <a:xfrm>
            <a:off x="6961069" y="283804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9" name="Stern mit 5 Zacken 38"/>
          <p:cNvSpPr/>
          <p:nvPr/>
        </p:nvSpPr>
        <p:spPr>
          <a:xfrm>
            <a:off x="6281405" y="360820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1" name="Stern mit 5 Zacken 40"/>
          <p:cNvSpPr/>
          <p:nvPr/>
        </p:nvSpPr>
        <p:spPr>
          <a:xfrm>
            <a:off x="2040083" y="373795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6" name="Stern mit 5 Zacken 45"/>
          <p:cNvSpPr/>
          <p:nvPr/>
        </p:nvSpPr>
        <p:spPr>
          <a:xfrm>
            <a:off x="7666679" y="411673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8" name="Stern mit 5 Zacken 47"/>
          <p:cNvSpPr/>
          <p:nvPr/>
        </p:nvSpPr>
        <p:spPr>
          <a:xfrm>
            <a:off x="7653318" y="220273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3" name="Stern mit 5 Zacken 52"/>
          <p:cNvSpPr/>
          <p:nvPr/>
        </p:nvSpPr>
        <p:spPr>
          <a:xfrm>
            <a:off x="7659133" y="39665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5" name="Stern mit 5 Zacken 54"/>
          <p:cNvSpPr/>
          <p:nvPr/>
        </p:nvSpPr>
        <p:spPr>
          <a:xfrm>
            <a:off x="5446085" y="30349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8" name="Stern mit 5 Zacken 57"/>
          <p:cNvSpPr/>
          <p:nvPr/>
        </p:nvSpPr>
        <p:spPr>
          <a:xfrm>
            <a:off x="7572309" y="1162450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2" name="Stern mit 5 Zacken 61"/>
          <p:cNvSpPr/>
          <p:nvPr/>
        </p:nvSpPr>
        <p:spPr>
          <a:xfrm>
            <a:off x="1616174" y="475913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5" name="Stern mit 5 Zacken 64"/>
          <p:cNvSpPr/>
          <p:nvPr/>
        </p:nvSpPr>
        <p:spPr>
          <a:xfrm>
            <a:off x="1552271" y="213891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7" name="Stern mit 5 Zacken 66"/>
          <p:cNvSpPr/>
          <p:nvPr/>
        </p:nvSpPr>
        <p:spPr>
          <a:xfrm>
            <a:off x="1385646" y="59429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877988" y="-205187"/>
            <a:ext cx="5399555" cy="32214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Herzlichen </a:t>
            </a:r>
            <a:br>
              <a:rPr lang="de-DE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de-DE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Glückwunsch!</a:t>
            </a:r>
          </a:p>
        </p:txBody>
      </p:sp>
      <p:sp>
        <p:nvSpPr>
          <p:cNvPr id="7" name="Rechteck 6"/>
          <p:cNvSpPr/>
          <p:nvPr/>
        </p:nvSpPr>
        <p:spPr>
          <a:xfrm>
            <a:off x="1773402" y="3767942"/>
            <a:ext cx="5899885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7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Superökonom!</a:t>
            </a:r>
          </a:p>
        </p:txBody>
      </p:sp>
    </p:spTree>
    <p:extLst>
      <p:ext uri="{BB962C8B-B14F-4D97-AF65-F5344CB8AC3E}">
        <p14:creationId xmlns:p14="http://schemas.microsoft.com/office/powerpoint/2010/main" val="114708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31" grpId="0" animBg="1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" grpId="0"/>
      <p:bldP spid="6" grpId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539954" y="461929"/>
            <a:ext cx="4050000" cy="4050000"/>
            <a:chOff x="1862605" y="615905"/>
            <a:chExt cx="5400000" cy="5400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Ellipse 22"/>
            <p:cNvSpPr/>
            <p:nvPr/>
          </p:nvSpPr>
          <p:spPr>
            <a:xfrm>
              <a:off x="1862605" y="615905"/>
              <a:ext cx="5400000" cy="5400000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  <a:effectLst>
              <a:glow rad="127000">
                <a:schemeClr val="bg1">
                  <a:alpha val="60000"/>
                </a:schemeClr>
              </a:glow>
              <a:softEdge rad="88900"/>
            </a:effectLst>
            <a:scene3d>
              <a:camera prst="orthographicFront"/>
              <a:lightRig rig="flood" dir="t"/>
            </a:scene3d>
            <a:sp3d contourW="12700" prstMaterial="plastic">
              <a:bevelT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2945676" y="1764756"/>
              <a:ext cx="3240000" cy="3240000"/>
            </a:xfrm>
            <a:prstGeom prst="ellipse">
              <a:avLst/>
            </a:prstGeom>
            <a:solidFill>
              <a:srgbClr val="002060"/>
            </a:solidFill>
            <a:ln w="152400">
              <a:solidFill>
                <a:srgbClr val="BF0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167844" y="1113588"/>
            <a:ext cx="2862318" cy="2585973"/>
            <a:chOff x="2699792" y="1484784"/>
            <a:chExt cx="3816424" cy="3447964"/>
          </a:xfrm>
        </p:grpSpPr>
        <p:sp>
          <p:nvSpPr>
            <p:cNvPr id="28" name="Stern mit 5 Zacken 27"/>
            <p:cNvSpPr/>
            <p:nvPr/>
          </p:nvSpPr>
          <p:spPr>
            <a:xfrm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  <p:sp>
          <p:nvSpPr>
            <p:cNvPr id="29" name="Stern mit 5 Zacken 28"/>
            <p:cNvSpPr/>
            <p:nvPr/>
          </p:nvSpPr>
          <p:spPr>
            <a:xfrm rot="2280000"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1320755" y="3724603"/>
            <a:ext cx="65347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solidFill>
                  <a:srgbClr val="FFC000"/>
                </a:solidFill>
              </a:rPr>
              <a:t>Superökonom ?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309869" y="33469"/>
            <a:ext cx="65347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500" b="1" dirty="0">
                <a:solidFill>
                  <a:srgbClr val="FFC000"/>
                </a:solidFill>
              </a:rPr>
              <a:t>Wer wird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374028" y="1647062"/>
            <a:ext cx="24300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250" b="1" dirty="0">
                <a:solidFill>
                  <a:srgbClr val="FFC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538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4397069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08637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24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4126617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4696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bezeichnet man den Preis einer Ware ohne Steuer?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Aldi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Netto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Edeka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Lidl</a:t>
            </a:r>
          </a:p>
        </p:txBody>
      </p:sp>
    </p:spTree>
    <p:extLst>
      <p:ext uri="{BB962C8B-B14F-4D97-AF65-F5344CB8AC3E}">
        <p14:creationId xmlns:p14="http://schemas.microsoft.com/office/powerpoint/2010/main" val="2687941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bezeichnet man den Preis einer Ware ohne Steuer?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Aldi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Netto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Edeka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Lidl</a:t>
            </a:r>
          </a:p>
        </p:txBody>
      </p:sp>
    </p:spTree>
    <p:extLst>
      <p:ext uri="{BB962C8B-B14F-4D97-AF65-F5344CB8AC3E}">
        <p14:creationId xmlns:p14="http://schemas.microsoft.com/office/powerpoint/2010/main" val="530985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4126617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670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versteht man unter einer Unternehmenskultur?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3458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Anzahl und Art der 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Betriebsfeiern im Unternehmen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Betriebsausflug in ein Museum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35568" y="3440432"/>
            <a:ext cx="253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Gemeinsame Normen und Werte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im Unternehmen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136449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Sponsoring  kultureller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7382689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versteht man unter einer Unternehmenskultur?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3458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Anzahl und Art der 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Betriebsfeiern im Unternehmen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Betriebsausflug in ein Museum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35568" y="3440432"/>
            <a:ext cx="2537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Gemeinsame Normen und Werte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im Unternehmen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136449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Sponsoring  kultureller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20237538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852794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486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versteht man unter </a:t>
            </a:r>
            <a:br>
              <a:rPr lang="de-DE" sz="21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einer Prokura?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Eigenmacht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Allmacht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Führungsmacht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Vollmacht</a:t>
            </a:r>
          </a:p>
        </p:txBody>
      </p:sp>
    </p:spTree>
    <p:extLst>
      <p:ext uri="{BB962C8B-B14F-4D97-AF65-F5344CB8AC3E}">
        <p14:creationId xmlns:p14="http://schemas.microsoft.com/office/powerpoint/2010/main" val="35068527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versteht man unter </a:t>
            </a:r>
            <a:br>
              <a:rPr lang="de-DE" sz="21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einer Prokura?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Eigenmacht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Allmacht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Führungsmacht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Vollmacht</a:t>
            </a:r>
          </a:p>
        </p:txBody>
      </p:sp>
    </p:spTree>
    <p:extLst>
      <p:ext uri="{BB962C8B-B14F-4D97-AF65-F5344CB8AC3E}">
        <p14:creationId xmlns:p14="http://schemas.microsoft.com/office/powerpoint/2010/main" val="35168793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576093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650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178480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hieß der Psychologe, der die menschlichen Bedürfnisse in einer Pyramide hierarchisch geordnet hat?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Maslow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Zietlow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Teslow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Muslow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9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12601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154601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Wie bezeichnet man die Bestandsaufname aller Vermögensgegenstände und Schulden des Unternehmens?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99895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Insolvenz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Inventar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35568" y="3516631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Inventur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234419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Investition</a:t>
            </a:r>
          </a:p>
        </p:txBody>
      </p:sp>
    </p:spTree>
    <p:extLst>
      <p:ext uri="{BB962C8B-B14F-4D97-AF65-F5344CB8AC3E}">
        <p14:creationId xmlns:p14="http://schemas.microsoft.com/office/powerpoint/2010/main" val="671479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178480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hieß der Psychologe, der die menschlichen Bedürfnisse in einer Pyramide hierarchisch geordnet hat?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Maslow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Zietlow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Teslow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Muslow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73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308519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30408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30408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122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38751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hieß der Wirtschaftstheoretiker, aus dem 18. Jahrhundert, der als Begründer der Nationalökonomie gilt?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Sam Smith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Adam Smith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Will Smith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Robert Smith</a:t>
            </a:r>
          </a:p>
        </p:txBody>
      </p:sp>
    </p:spTree>
    <p:extLst>
      <p:ext uri="{BB962C8B-B14F-4D97-AF65-F5344CB8AC3E}">
        <p14:creationId xmlns:p14="http://schemas.microsoft.com/office/powerpoint/2010/main" val="1475738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38751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hieß der Wirtschaftstheoretiker, aus dem 18. Jahrhundert, der als Begründer der Nationalökonomie gilt?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Sam Smith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Adam Smith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Will Smith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Robert Smith</a:t>
            </a:r>
          </a:p>
        </p:txBody>
      </p:sp>
    </p:spTree>
    <p:extLst>
      <p:ext uri="{BB962C8B-B14F-4D97-AF65-F5344CB8AC3E}">
        <p14:creationId xmlns:p14="http://schemas.microsoft.com/office/powerpoint/2010/main" val="1285076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025569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32614" y="3454334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6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134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36720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bezeichnet man den Mittelzufluss in einem Unternehmen?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Liquidität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Kapital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Cash Flow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Gewinn</a:t>
            </a:r>
          </a:p>
        </p:txBody>
      </p:sp>
    </p:spTree>
    <p:extLst>
      <p:ext uri="{BB962C8B-B14F-4D97-AF65-F5344CB8AC3E}">
        <p14:creationId xmlns:p14="http://schemas.microsoft.com/office/powerpoint/2010/main" val="19199263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36720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bezeichnet man den Mittelzufluss in einem Unternehmen?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68827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Liquidität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58363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Kapital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51937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Cash Flow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Gewinn</a:t>
            </a:r>
          </a:p>
        </p:txBody>
      </p:sp>
    </p:spTree>
    <p:extLst>
      <p:ext uri="{BB962C8B-B14F-4D97-AF65-F5344CB8AC3E}">
        <p14:creationId xmlns:p14="http://schemas.microsoft.com/office/powerpoint/2010/main" val="1614479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2755118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7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532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0609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Womit lässt sich die Ungleichheit in einer Volkswirtschaft grafisch darstellen?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Gini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-Koeffizient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Pareto-Verteilung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Allokationsfunktion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12060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Lorenz-Kurve</a:t>
            </a:r>
          </a:p>
        </p:txBody>
      </p:sp>
    </p:spTree>
    <p:extLst>
      <p:ext uri="{BB962C8B-B14F-4D97-AF65-F5344CB8AC3E}">
        <p14:creationId xmlns:p14="http://schemas.microsoft.com/office/powerpoint/2010/main" val="4952189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0609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Womit lässt sich die Ungleichheit in einer Volkswirtschaft grafisch darstellen?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Gini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-Koeffizient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Pareto-Verteilung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Allokationsfunktion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12060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Lorenz-Kurve</a:t>
            </a:r>
          </a:p>
        </p:txBody>
      </p:sp>
    </p:spTree>
    <p:extLst>
      <p:ext uri="{BB962C8B-B14F-4D97-AF65-F5344CB8AC3E}">
        <p14:creationId xmlns:p14="http://schemas.microsoft.com/office/powerpoint/2010/main" val="207636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12601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154601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Wie bezeichnet man die Bestandsaufname aller Vermögensgegenstände und Schulden des Unternehmens?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99895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Insolvenz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Inventar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35568" y="3516631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Inventur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234419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Investition</a:t>
            </a:r>
          </a:p>
        </p:txBody>
      </p:sp>
    </p:spTree>
    <p:extLst>
      <p:ext uri="{BB962C8B-B14F-4D97-AF65-F5344CB8AC3E}">
        <p14:creationId xmlns:p14="http://schemas.microsoft.com/office/powerpoint/2010/main" val="3173299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2481221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8221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8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0744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sind die</a:t>
            </a:r>
            <a:br>
              <a:rPr lang="de-DE" sz="21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BRICS?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3458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Bausteine innerhalb der 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Wertschöpfungskette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Schwellenländer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35568" y="3418662"/>
            <a:ext cx="25379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B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usiness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R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esearch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I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nvestment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</a:t>
            </a:r>
            <a:r>
              <a:rPr lang="de-DE" sz="1350" b="1" dirty="0" err="1">
                <a:solidFill>
                  <a:srgbClr val="1F497D">
                    <a:lumMod val="75000"/>
                  </a:srgbClr>
                </a:solidFill>
              </a:rPr>
              <a:t>C</a:t>
            </a:r>
            <a:r>
              <a:rPr lang="de-DE" sz="1200" b="1" dirty="0" err="1">
                <a:solidFill>
                  <a:srgbClr val="1F497D">
                    <a:lumMod val="75000"/>
                  </a:srgbClr>
                </a:solidFill>
              </a:rPr>
              <a:t>ooperative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S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ervice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136449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Internationale 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Handelsvereinbarungen</a:t>
            </a:r>
          </a:p>
        </p:txBody>
      </p:sp>
    </p:spTree>
    <p:extLst>
      <p:ext uri="{BB962C8B-B14F-4D97-AF65-F5344CB8AC3E}">
        <p14:creationId xmlns:p14="http://schemas.microsoft.com/office/powerpoint/2010/main" val="15594529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sind die</a:t>
            </a:r>
            <a:br>
              <a:rPr lang="de-DE" sz="21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BRICS?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01670" y="3434581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Bausteine innerhalb der 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Wertschöpfungskette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601670" y="4223723"/>
            <a:ext cx="253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Schwellenländer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035568" y="3418662"/>
            <a:ext cx="253798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B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usiness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R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esearch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I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nvestment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 </a:t>
            </a:r>
            <a:r>
              <a:rPr lang="de-DE" sz="1350" b="1" dirty="0" err="1">
                <a:solidFill>
                  <a:srgbClr val="1F497D">
                    <a:lumMod val="75000"/>
                  </a:srgbClr>
                </a:solidFill>
              </a:rPr>
              <a:t>C</a:t>
            </a:r>
            <a:r>
              <a:rPr lang="de-DE" sz="1200" b="1" dirty="0" err="1">
                <a:solidFill>
                  <a:srgbClr val="1F497D">
                    <a:lumMod val="75000"/>
                  </a:srgbClr>
                </a:solidFill>
              </a:rPr>
              <a:t>ooperative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sz="1350" b="1" dirty="0">
                <a:solidFill>
                  <a:srgbClr val="1F497D">
                    <a:lumMod val="75000"/>
                  </a:srgbClr>
                </a:solidFill>
              </a:rPr>
              <a:t>S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ervice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17021" y="4136449"/>
            <a:ext cx="2537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Internationale </a:t>
            </a:r>
            <a:br>
              <a:rPr lang="de-DE" sz="12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200" b="1" dirty="0">
                <a:solidFill>
                  <a:srgbClr val="1F497D">
                    <a:lumMod val="75000"/>
                  </a:srgbClr>
                </a:solidFill>
              </a:rPr>
              <a:t>        Handelsvereinbarungen</a:t>
            </a:r>
          </a:p>
        </p:txBody>
      </p:sp>
    </p:spTree>
    <p:extLst>
      <p:ext uri="{BB962C8B-B14F-4D97-AF65-F5344CB8AC3E}">
        <p14:creationId xmlns:p14="http://schemas.microsoft.com/office/powerpoint/2010/main" val="1153321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2225943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9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60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0609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Gewinnbeteiligung, die an den Vorstand eines Unternehmens zu zahlen ist.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Tantieme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Bonus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Courtage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12060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Provision</a:t>
            </a:r>
          </a:p>
        </p:txBody>
      </p:sp>
    </p:spTree>
    <p:extLst>
      <p:ext uri="{BB962C8B-B14F-4D97-AF65-F5344CB8AC3E}">
        <p14:creationId xmlns:p14="http://schemas.microsoft.com/office/powerpoint/2010/main" val="35285847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06094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Gewinnbeteiligung, die an den Vorstand eines Unternehmens zu zahlen ist.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28158" y="3554322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Tantieme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17694" y="421719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Bonus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112060" y="3519372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Courtage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112060" y="4205889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Provision</a:t>
            </a:r>
          </a:p>
        </p:txBody>
      </p:sp>
    </p:spTree>
    <p:extLst>
      <p:ext uri="{BB962C8B-B14F-4D97-AF65-F5344CB8AC3E}">
        <p14:creationId xmlns:p14="http://schemas.microsoft.com/office/powerpoint/2010/main" val="2162597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931045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24525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10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197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16759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bezeichnet man die Arbeitslosigkeit, die sich während der Suche nach einem neuen Arbeitsplatz ergibt?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80555" y="3456352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Saisonale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Arbeitslosigkeit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70091" y="4159273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Sockel-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</a:t>
            </a:r>
            <a:r>
              <a:rPr lang="de-DE" sz="1500" b="1" dirty="0" err="1">
                <a:solidFill>
                  <a:srgbClr val="1F497D">
                    <a:lumMod val="75000"/>
                  </a:srgbClr>
                </a:solidFill>
              </a:rPr>
              <a:t>arbeitslosigkeit</a:t>
            </a:r>
            <a:endParaRPr lang="de-DE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264457" y="3454059"/>
            <a:ext cx="2526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Friktionelle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Arbeitslosigkeit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151461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Strukturelle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Arbeitslosigkeit</a:t>
            </a:r>
          </a:p>
        </p:txBody>
      </p:sp>
    </p:spTree>
    <p:extLst>
      <p:ext uri="{BB962C8B-B14F-4D97-AF65-F5344CB8AC3E}">
        <p14:creationId xmlns:p14="http://schemas.microsoft.com/office/powerpoint/2010/main" val="19829258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16759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bezeichnet man die Arbeitslosigkeit, die sich während der Suche nach einem neuen Arbeitsplatz ergibt?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980555" y="3456352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Saisonale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Arbeitslosigkeit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970091" y="4159273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Sockel-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</a:t>
            </a:r>
            <a:r>
              <a:rPr lang="de-DE" sz="1500" b="1" dirty="0" err="1">
                <a:solidFill>
                  <a:srgbClr val="1F497D">
                    <a:lumMod val="75000"/>
                  </a:srgbClr>
                </a:solidFill>
              </a:rPr>
              <a:t>arbeitslosigkeit</a:t>
            </a:r>
            <a:endParaRPr lang="de-DE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264457" y="3454059"/>
            <a:ext cx="2526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Friktionelle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Arbeitslosigkeit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151461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Strukturelle</a:t>
            </a:r>
            <a:br>
              <a:rPr lang="de-DE" sz="15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1500" b="1" dirty="0">
                <a:solidFill>
                  <a:srgbClr val="1F497D">
                    <a:lumMod val="75000"/>
                  </a:srgbClr>
                </a:solidFill>
              </a:rPr>
              <a:t>      Arbeitslosigkeit</a:t>
            </a:r>
          </a:p>
        </p:txBody>
      </p:sp>
    </p:spTree>
    <p:extLst>
      <p:ext uri="{BB962C8B-B14F-4D97-AF65-F5344CB8AC3E}">
        <p14:creationId xmlns:p14="http://schemas.microsoft.com/office/powerpoint/2010/main" val="2364589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653648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11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39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3852794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Frage 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56088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16980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Welcher Analyse bedient man sich, um den Verbrauch unterschiedlicher Ressourcen vorherzusagen?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17694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ABC-Analyse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27737" y="424593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A-und-O-Analyse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0815-Analyse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XYZ-Analyse</a:t>
            </a:r>
          </a:p>
        </p:txBody>
      </p:sp>
    </p:spTree>
    <p:extLst>
      <p:ext uri="{BB962C8B-B14F-4D97-AF65-F5344CB8AC3E}">
        <p14:creationId xmlns:p14="http://schemas.microsoft.com/office/powerpoint/2010/main" val="463822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316980"/>
            <a:ext cx="45365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Welcher Analyse bedient man sich, um den Verbrauch unterschiedlicher Ressourcen vorherzusagen? 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817694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ABC-Analyse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827737" y="4245936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A-und-O-Analyse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0815-Analyse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XYZ-Analyse</a:t>
            </a:r>
          </a:p>
        </p:txBody>
      </p:sp>
    </p:spTree>
    <p:extLst>
      <p:ext uri="{BB962C8B-B14F-4D97-AF65-F5344CB8AC3E}">
        <p14:creationId xmlns:p14="http://schemas.microsoft.com/office/powerpoint/2010/main" val="16670274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377992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12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031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58491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Welches Land gehört nicht zum Euro-Währungsgebiet?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Slowenien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sz="1650" b="1" dirty="0">
                <a:solidFill>
                  <a:srgbClr val="1F497D">
                    <a:lumMod val="75000"/>
                  </a:srgbClr>
                </a:solidFill>
              </a:rPr>
              <a:t> Tschechische Republik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Slowakei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Litauen</a:t>
            </a:r>
          </a:p>
        </p:txBody>
      </p:sp>
    </p:spTree>
    <p:extLst>
      <p:ext uri="{BB962C8B-B14F-4D97-AF65-F5344CB8AC3E}">
        <p14:creationId xmlns:p14="http://schemas.microsoft.com/office/powerpoint/2010/main" val="24764837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58491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Welches Land gehört nicht zum Euro-Währungsgebiet?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Slowenien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sz="1650" b="1" dirty="0">
                <a:solidFill>
                  <a:srgbClr val="1F497D">
                    <a:lumMod val="75000"/>
                  </a:srgbClr>
                </a:solidFill>
              </a:rPr>
              <a:t> Tschechische Republik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Slowakei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Litauen</a:t>
            </a:r>
          </a:p>
        </p:txBody>
      </p:sp>
    </p:spTree>
    <p:extLst>
      <p:ext uri="{BB962C8B-B14F-4D97-AF65-F5344CB8AC3E}">
        <p14:creationId xmlns:p14="http://schemas.microsoft.com/office/powerpoint/2010/main" val="16229417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1126581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58518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13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7315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16759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heißt die vertragliche Verpflichtung einer Bank, für einen bestimmten Kunden eine Zahlung zu leisten?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Bürgschaft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sz="1650" b="1" dirty="0">
                <a:solidFill>
                  <a:srgbClr val="1F497D">
                    <a:lumMod val="75000"/>
                  </a:srgbClr>
                </a:solidFill>
              </a:rPr>
              <a:t> Kaution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Akkreditiv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Obligo</a:t>
            </a:r>
          </a:p>
        </p:txBody>
      </p:sp>
    </p:spTree>
    <p:extLst>
      <p:ext uri="{BB962C8B-B14F-4D97-AF65-F5344CB8AC3E}">
        <p14:creationId xmlns:p14="http://schemas.microsoft.com/office/powerpoint/2010/main" val="6597804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167594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heißt die vertragliche Verpflichtung einer Bank, für einen bestimmten Kunden eine Zahlung zu leisten?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Bürgschaft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50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sz="1650" b="1" dirty="0">
                <a:solidFill>
                  <a:srgbClr val="1F497D">
                    <a:lumMod val="75000"/>
                  </a:srgbClr>
                </a:solidFill>
              </a:rPr>
              <a:t> Kaution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Akkreditiv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Obligo</a:t>
            </a:r>
          </a:p>
        </p:txBody>
      </p:sp>
    </p:spTree>
    <p:extLst>
      <p:ext uri="{BB962C8B-B14F-4D97-AF65-F5344CB8AC3E}">
        <p14:creationId xmlns:p14="http://schemas.microsoft.com/office/powerpoint/2010/main" val="35998770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09682" y="838353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09682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19522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BACC6">
                    <a:lumMod val="75000"/>
                  </a:srgbClr>
                </a:solidFill>
              </a:rPr>
              <a:t>Frage 14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147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6766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gehört nicht zur </a:t>
            </a:r>
            <a:br>
              <a:rPr lang="de-DE" sz="21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Geldmenge M 2?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Geldmarktpapiere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Spareinlagen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Münzgeld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Giralgeld</a:t>
            </a:r>
          </a:p>
        </p:txBody>
      </p:sp>
    </p:spTree>
    <p:extLst>
      <p:ext uri="{BB962C8B-B14F-4D97-AF65-F5344CB8AC3E}">
        <p14:creationId xmlns:p14="http://schemas.microsoft.com/office/powerpoint/2010/main" val="371831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41" name="Textfeld 40"/>
          <p:cNvSpPr txBox="1"/>
          <p:nvPr/>
        </p:nvSpPr>
        <p:spPr>
          <a:xfrm>
            <a:off x="2713604" y="1437624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Was versteht man unter </a:t>
            </a:r>
            <a:br>
              <a:rPr lang="de-DE" sz="21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100" b="1" dirty="0">
                <a:solidFill>
                  <a:schemeClr val="tx2">
                    <a:lumMod val="75000"/>
                  </a:schemeClr>
                </a:solidFill>
              </a:rPr>
              <a:t>Industrie 4.0?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45212" y="3434581"/>
            <a:ext cx="247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Vierte Konferenz zur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Digitalisierung der Industrie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140997"/>
            <a:ext cx="2462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C: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Vierter Monitoring-Bericht der   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Deutschen Industrie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365529" y="3421402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B: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Industriedesign  der 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vierten Generation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371205" y="4140576"/>
            <a:ext cx="2106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D:  </a:t>
            </a: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Vierte industrielle</a:t>
            </a:r>
            <a:br>
              <a:rPr lang="de-DE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200" b="1" dirty="0">
                <a:solidFill>
                  <a:schemeClr val="tx2">
                    <a:lumMod val="75000"/>
                  </a:schemeClr>
                </a:solidFill>
              </a:rPr>
              <a:t>         Revolution</a:t>
            </a:r>
          </a:p>
        </p:txBody>
      </p:sp>
    </p:spTree>
    <p:extLst>
      <p:ext uri="{BB962C8B-B14F-4D97-AF65-F5344CB8AC3E}">
        <p14:creationId xmlns:p14="http://schemas.microsoft.com/office/powerpoint/2010/main" val="35493058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6766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Was gehört nicht zur </a:t>
            </a:r>
            <a:br>
              <a:rPr lang="de-DE" sz="21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Geldmenge M 2?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Geldmarktpapiere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Spareinlagen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Münzgeld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Giralgeld</a:t>
            </a:r>
          </a:p>
        </p:txBody>
      </p:sp>
    </p:spTree>
    <p:extLst>
      <p:ext uri="{BB962C8B-B14F-4D97-AF65-F5344CB8AC3E}">
        <p14:creationId xmlns:p14="http://schemas.microsoft.com/office/powerpoint/2010/main" val="29757431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20568" y="584414"/>
            <a:ext cx="3402378" cy="2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20568" y="357504"/>
            <a:ext cx="3402378" cy="453650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627784" y="519522"/>
            <a:ext cx="264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Koryphäe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Spezialist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Fachmann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Sachkenner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Besserwisser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Stammtischökonom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Amateur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Newcomer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Laie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Anfänger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17694" y="530408"/>
            <a:ext cx="6480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</a:t>
            </a:r>
          </a:p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</a:t>
            </a:r>
          </a:p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</a:p>
          <a:p>
            <a:r>
              <a:rPr lang="de-DE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sp>
        <p:nvSpPr>
          <p:cNvPr id="19" name="Abgerundetes Rechteck 35"/>
          <p:cNvSpPr/>
          <p:nvPr/>
        </p:nvSpPr>
        <p:spPr>
          <a:xfrm>
            <a:off x="5814138" y="3351866"/>
            <a:ext cx="1566174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922150" y="3465220"/>
            <a:ext cx="135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Frage 15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83" y="259739"/>
            <a:ext cx="2507183" cy="31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43014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6766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nennt man die kleinstmögliche Veränderung eines Devisenkurses?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Bit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Pip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Pap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Put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493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63" y="-506592"/>
            <a:ext cx="5832267" cy="72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39"/>
          <p:cNvCxnSpPr/>
          <p:nvPr/>
        </p:nvCxnSpPr>
        <p:spPr>
          <a:xfrm>
            <a:off x="1143000" y="3703264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1148273" y="4407533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1136966" y="1816088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ussdiagramm: Grenzstelle 2"/>
          <p:cNvSpPr/>
          <p:nvPr/>
        </p:nvSpPr>
        <p:spPr>
          <a:xfrm>
            <a:off x="2033718" y="951570"/>
            <a:ext cx="5184576" cy="1728193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4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1493658" y="3426112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1493658" y="4128190"/>
            <a:ext cx="2700000" cy="559556"/>
          </a:xfrm>
          <a:prstGeom prst="flowChartTerminator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4938863" y="3423487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938863" y="4125565"/>
            <a:ext cx="2700000" cy="559556"/>
          </a:xfrm>
          <a:prstGeom prst="flowChartTerminator">
            <a:avLst/>
          </a:prstGeom>
          <a:gradFill flip="none" rotWithShape="1">
            <a:gsLst>
              <a:gs pos="0">
                <a:srgbClr val="6E25FF">
                  <a:tint val="66000"/>
                  <a:satMod val="160000"/>
                </a:srgbClr>
              </a:gs>
              <a:gs pos="76000">
                <a:srgbClr val="6E25FF">
                  <a:tint val="44500"/>
                  <a:satMod val="160000"/>
                </a:srgbClr>
              </a:gs>
              <a:gs pos="100000">
                <a:srgbClr val="6E25FF">
                  <a:tint val="23500"/>
                  <a:satMod val="16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357333" y="1467664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00" b="1" dirty="0">
                <a:solidFill>
                  <a:srgbClr val="1F497D">
                    <a:lumMod val="75000"/>
                  </a:srgbClr>
                </a:solidFill>
              </a:rPr>
              <a:t>Wie nennt man die kleinstmögliche Veränderung eines Devisenkurses?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1655676" y="3522087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A: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 Bit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1655676" y="4278593"/>
            <a:ext cx="2430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C: </a:t>
            </a:r>
            <a:r>
              <a:rPr lang="de-DE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Pip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264457" y="3522087"/>
            <a:ext cx="2526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B: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Pap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264457" y="4245494"/>
            <a:ext cx="2106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79646">
                    <a:lumMod val="75000"/>
                  </a:srgbClr>
                </a:solidFill>
              </a:rPr>
              <a:t>D:  </a:t>
            </a:r>
            <a:r>
              <a:rPr lang="de-DE" b="1" dirty="0" err="1">
                <a:solidFill>
                  <a:srgbClr val="1F497D">
                    <a:lumMod val="75000"/>
                  </a:srgbClr>
                </a:solidFill>
              </a:rPr>
              <a:t>Put</a:t>
            </a:r>
            <a:endParaRPr lang="de-DE" b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8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539954" y="461929"/>
            <a:ext cx="4050000" cy="4050000"/>
            <a:chOff x="1862605" y="615905"/>
            <a:chExt cx="5400000" cy="5400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Ellipse 22"/>
            <p:cNvSpPr/>
            <p:nvPr/>
          </p:nvSpPr>
          <p:spPr>
            <a:xfrm>
              <a:off x="1862605" y="615905"/>
              <a:ext cx="5400000" cy="5400000"/>
            </a:xfrm>
            <a:prstGeom prst="ellipse">
              <a:avLst/>
            </a:prstGeom>
            <a:grpFill/>
            <a:ln>
              <a:solidFill>
                <a:srgbClr val="660066"/>
              </a:solidFill>
            </a:ln>
            <a:effectLst>
              <a:glow rad="127000">
                <a:schemeClr val="bg1">
                  <a:alpha val="60000"/>
                </a:schemeClr>
              </a:glow>
              <a:softEdge rad="88900"/>
            </a:effectLst>
            <a:scene3d>
              <a:camera prst="orthographicFront"/>
              <a:lightRig rig="flood" dir="t"/>
            </a:scene3d>
            <a:sp3d contourW="12700" prstMaterial="plastic">
              <a:bevelT/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2945676" y="1764756"/>
              <a:ext cx="3240000" cy="3240000"/>
            </a:xfrm>
            <a:prstGeom prst="ellipse">
              <a:avLst/>
            </a:prstGeom>
            <a:solidFill>
              <a:srgbClr val="002060"/>
            </a:solidFill>
            <a:ln w="152400">
              <a:solidFill>
                <a:srgbClr val="BF0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167844" y="1113588"/>
            <a:ext cx="2862318" cy="2585973"/>
            <a:chOff x="2699792" y="1484784"/>
            <a:chExt cx="3816424" cy="3447964"/>
          </a:xfrm>
        </p:grpSpPr>
        <p:sp>
          <p:nvSpPr>
            <p:cNvPr id="28" name="Stern mit 5 Zacken 27"/>
            <p:cNvSpPr/>
            <p:nvPr/>
          </p:nvSpPr>
          <p:spPr>
            <a:xfrm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  <p:sp>
          <p:nvSpPr>
            <p:cNvPr id="29" name="Stern mit 5 Zacken 28"/>
            <p:cNvSpPr/>
            <p:nvPr/>
          </p:nvSpPr>
          <p:spPr>
            <a:xfrm rot="2280000">
              <a:off x="2699792" y="1484784"/>
              <a:ext cx="3816424" cy="3447964"/>
            </a:xfrm>
            <a:prstGeom prst="star5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Stern mit 5 Zacken 11"/>
          <p:cNvSpPr/>
          <p:nvPr/>
        </p:nvSpPr>
        <p:spPr>
          <a:xfrm>
            <a:off x="1683515" y="267976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3" name="Stern mit 5 Zacken 12"/>
          <p:cNvSpPr/>
          <p:nvPr/>
        </p:nvSpPr>
        <p:spPr>
          <a:xfrm>
            <a:off x="7110282" y="43972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4" name="Stern mit 5 Zacken 13"/>
          <p:cNvSpPr/>
          <p:nvPr/>
        </p:nvSpPr>
        <p:spPr>
          <a:xfrm>
            <a:off x="7596336" y="315918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5" name="Stern mit 5 Zacken 14"/>
          <p:cNvSpPr/>
          <p:nvPr/>
        </p:nvSpPr>
        <p:spPr>
          <a:xfrm>
            <a:off x="2364042" y="45115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6" name="Stern mit 5 Zacken 15"/>
          <p:cNvSpPr/>
          <p:nvPr/>
        </p:nvSpPr>
        <p:spPr>
          <a:xfrm>
            <a:off x="4950042" y="488203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7" name="Stern mit 5 Zacken 16"/>
          <p:cNvSpPr/>
          <p:nvPr/>
        </p:nvSpPr>
        <p:spPr>
          <a:xfrm>
            <a:off x="2364042" y="45115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8" name="Stern mit 5 Zacken 17"/>
          <p:cNvSpPr/>
          <p:nvPr/>
        </p:nvSpPr>
        <p:spPr>
          <a:xfrm>
            <a:off x="6360796" y="476739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19" name="Stern mit 5 Zacken 18"/>
          <p:cNvSpPr/>
          <p:nvPr/>
        </p:nvSpPr>
        <p:spPr>
          <a:xfrm>
            <a:off x="1634961" y="327382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0" name="Stern mit 5 Zacken 19"/>
          <p:cNvSpPr/>
          <p:nvPr/>
        </p:nvSpPr>
        <p:spPr>
          <a:xfrm>
            <a:off x="6813299" y="3388470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5" name="Stern mit 5 Zacken 24"/>
          <p:cNvSpPr/>
          <p:nvPr/>
        </p:nvSpPr>
        <p:spPr>
          <a:xfrm>
            <a:off x="3977934" y="482471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1" name="Stern mit 5 Zacken 30"/>
          <p:cNvSpPr/>
          <p:nvPr/>
        </p:nvSpPr>
        <p:spPr>
          <a:xfrm>
            <a:off x="2491070" y="401996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2" name="Stern mit 5 Zacken 31"/>
          <p:cNvSpPr/>
          <p:nvPr/>
        </p:nvSpPr>
        <p:spPr>
          <a:xfrm>
            <a:off x="6852828" y="163410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3" name="Stern mit 5 Zacken 32"/>
          <p:cNvSpPr/>
          <p:nvPr/>
        </p:nvSpPr>
        <p:spPr>
          <a:xfrm>
            <a:off x="3007668" y="474052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4" name="Stern mit 5 Zacken 33"/>
          <p:cNvSpPr/>
          <p:nvPr/>
        </p:nvSpPr>
        <p:spPr>
          <a:xfrm>
            <a:off x="7238274" y="175762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6" name="Stern mit 5 Zacken 35"/>
          <p:cNvSpPr/>
          <p:nvPr/>
        </p:nvSpPr>
        <p:spPr>
          <a:xfrm>
            <a:off x="7256243" y="249619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8" name="Stern mit 5 Zacken 37"/>
          <p:cNvSpPr/>
          <p:nvPr/>
        </p:nvSpPr>
        <p:spPr>
          <a:xfrm>
            <a:off x="7191291" y="375356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0" name="Stern mit 5 Zacken 39"/>
          <p:cNvSpPr/>
          <p:nvPr/>
        </p:nvSpPr>
        <p:spPr>
          <a:xfrm>
            <a:off x="7272300" y="476739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2" name="Stern mit 5 Zacken 41"/>
          <p:cNvSpPr/>
          <p:nvPr/>
        </p:nvSpPr>
        <p:spPr>
          <a:xfrm>
            <a:off x="5620239" y="466525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3" name="Stern mit 5 Zacken 42"/>
          <p:cNvSpPr/>
          <p:nvPr/>
        </p:nvSpPr>
        <p:spPr>
          <a:xfrm>
            <a:off x="1634961" y="407728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4" name="Stern mit 5 Zacken 43"/>
          <p:cNvSpPr/>
          <p:nvPr/>
        </p:nvSpPr>
        <p:spPr>
          <a:xfrm>
            <a:off x="1715970" y="143762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5" name="Stern mit 5 Zacken 44"/>
          <p:cNvSpPr/>
          <p:nvPr/>
        </p:nvSpPr>
        <p:spPr>
          <a:xfrm>
            <a:off x="1247021" y="111358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7" name="Stern mit 5 Zacken 46"/>
          <p:cNvSpPr/>
          <p:nvPr/>
        </p:nvSpPr>
        <p:spPr>
          <a:xfrm>
            <a:off x="6852828" y="214545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9" name="Stern mit 5 Zacken 48"/>
          <p:cNvSpPr/>
          <p:nvPr/>
        </p:nvSpPr>
        <p:spPr>
          <a:xfrm>
            <a:off x="2316324" y="137733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0" name="Stern mit 5 Zacken 49"/>
          <p:cNvSpPr/>
          <p:nvPr/>
        </p:nvSpPr>
        <p:spPr>
          <a:xfrm>
            <a:off x="2333429" y="20778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1" name="Stern mit 5 Zacken 50"/>
          <p:cNvSpPr/>
          <p:nvPr/>
        </p:nvSpPr>
        <p:spPr>
          <a:xfrm>
            <a:off x="6508945" y="90750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2" name="Stern mit 5 Zacken 51"/>
          <p:cNvSpPr/>
          <p:nvPr/>
        </p:nvSpPr>
        <p:spPr>
          <a:xfrm>
            <a:off x="1323424" y="369624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4" name="Stern mit 5 Zacken 53"/>
          <p:cNvSpPr/>
          <p:nvPr/>
        </p:nvSpPr>
        <p:spPr>
          <a:xfrm>
            <a:off x="2058870" y="204969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6" name="Stern mit 5 Zacken 55"/>
          <p:cNvSpPr/>
          <p:nvPr/>
        </p:nvSpPr>
        <p:spPr>
          <a:xfrm>
            <a:off x="1977861" y="107033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7" name="Stern mit 5 Zacken 56"/>
          <p:cNvSpPr/>
          <p:nvPr/>
        </p:nvSpPr>
        <p:spPr>
          <a:xfrm>
            <a:off x="2182094" y="292730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9" name="Stern mit 5 Zacken 58"/>
          <p:cNvSpPr/>
          <p:nvPr/>
        </p:nvSpPr>
        <p:spPr>
          <a:xfrm>
            <a:off x="3352257" y="22913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0" name="Stern mit 5 Zacken 59"/>
          <p:cNvSpPr/>
          <p:nvPr/>
        </p:nvSpPr>
        <p:spPr>
          <a:xfrm>
            <a:off x="1409039" y="1723545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1" name="Stern mit 5 Zacken 60"/>
          <p:cNvSpPr/>
          <p:nvPr/>
        </p:nvSpPr>
        <p:spPr>
          <a:xfrm>
            <a:off x="1706927" y="24546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3" name="Stern mit 5 Zacken 62"/>
          <p:cNvSpPr/>
          <p:nvPr/>
        </p:nvSpPr>
        <p:spPr>
          <a:xfrm>
            <a:off x="4402936" y="20778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4" name="Stern mit 5 Zacken 63"/>
          <p:cNvSpPr/>
          <p:nvPr/>
        </p:nvSpPr>
        <p:spPr>
          <a:xfrm>
            <a:off x="2901820" y="46192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6" name="Stern mit 5 Zacken 65"/>
          <p:cNvSpPr/>
          <p:nvPr/>
        </p:nvSpPr>
        <p:spPr>
          <a:xfrm>
            <a:off x="2387284" y="85018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" name="Stern mit 5 Zacken 1"/>
          <p:cNvSpPr/>
          <p:nvPr/>
        </p:nvSpPr>
        <p:spPr>
          <a:xfrm>
            <a:off x="6443423" y="423032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24" name="Stern mit 5 Zacken 23"/>
          <p:cNvSpPr/>
          <p:nvPr/>
        </p:nvSpPr>
        <p:spPr>
          <a:xfrm>
            <a:off x="2345255" y="454998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5" name="Stern mit 5 Zacken 34"/>
          <p:cNvSpPr/>
          <p:nvPr/>
        </p:nvSpPr>
        <p:spPr>
          <a:xfrm>
            <a:off x="7062641" y="77394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7" name="Stern mit 5 Zacken 36"/>
          <p:cNvSpPr/>
          <p:nvPr/>
        </p:nvSpPr>
        <p:spPr>
          <a:xfrm>
            <a:off x="6961069" y="2838043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39" name="Stern mit 5 Zacken 38"/>
          <p:cNvSpPr/>
          <p:nvPr/>
        </p:nvSpPr>
        <p:spPr>
          <a:xfrm>
            <a:off x="6281405" y="360820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1" name="Stern mit 5 Zacken 40"/>
          <p:cNvSpPr/>
          <p:nvPr/>
        </p:nvSpPr>
        <p:spPr>
          <a:xfrm>
            <a:off x="2040083" y="3737957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6" name="Stern mit 5 Zacken 45"/>
          <p:cNvSpPr/>
          <p:nvPr/>
        </p:nvSpPr>
        <p:spPr>
          <a:xfrm>
            <a:off x="7666679" y="411673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48" name="Stern mit 5 Zacken 47"/>
          <p:cNvSpPr/>
          <p:nvPr/>
        </p:nvSpPr>
        <p:spPr>
          <a:xfrm>
            <a:off x="7653318" y="2202732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3" name="Stern mit 5 Zacken 52"/>
          <p:cNvSpPr/>
          <p:nvPr/>
        </p:nvSpPr>
        <p:spPr>
          <a:xfrm>
            <a:off x="7659133" y="396658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5" name="Stern mit 5 Zacken 54"/>
          <p:cNvSpPr/>
          <p:nvPr/>
        </p:nvSpPr>
        <p:spPr>
          <a:xfrm>
            <a:off x="5446085" y="30349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58" name="Stern mit 5 Zacken 57"/>
          <p:cNvSpPr/>
          <p:nvPr/>
        </p:nvSpPr>
        <p:spPr>
          <a:xfrm>
            <a:off x="7572309" y="1162450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2" name="Stern mit 5 Zacken 61"/>
          <p:cNvSpPr/>
          <p:nvPr/>
        </p:nvSpPr>
        <p:spPr>
          <a:xfrm>
            <a:off x="1616174" y="4759134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5" name="Stern mit 5 Zacken 64"/>
          <p:cNvSpPr/>
          <p:nvPr/>
        </p:nvSpPr>
        <p:spPr>
          <a:xfrm>
            <a:off x="1552271" y="2138919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7" name="Stern mit 5 Zacken 66"/>
          <p:cNvSpPr/>
          <p:nvPr/>
        </p:nvSpPr>
        <p:spPr>
          <a:xfrm>
            <a:off x="1385646" y="594296"/>
            <a:ext cx="162018" cy="11464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srgbClr val="FFFF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27353" y="1329612"/>
            <a:ext cx="5399555" cy="228524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Herzlichen </a:t>
            </a:r>
            <a:br>
              <a:rPr lang="de-DE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de-DE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Glückwunsch!</a:t>
            </a:r>
          </a:p>
        </p:txBody>
      </p:sp>
      <p:sp>
        <p:nvSpPr>
          <p:cNvPr id="7" name="Rechteck 6"/>
          <p:cNvSpPr/>
          <p:nvPr/>
        </p:nvSpPr>
        <p:spPr>
          <a:xfrm>
            <a:off x="1622060" y="1815667"/>
            <a:ext cx="5899885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de-DE" sz="7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Superökonom!</a:t>
            </a:r>
          </a:p>
        </p:txBody>
      </p:sp>
    </p:spTree>
    <p:extLst>
      <p:ext uri="{BB962C8B-B14F-4D97-AF65-F5344CB8AC3E}">
        <p14:creationId xmlns:p14="http://schemas.microsoft.com/office/powerpoint/2010/main" val="37940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31" grpId="0" animBg="1"/>
      <p:bldP spid="33" grpId="0" animBg="1"/>
      <p:bldP spid="34" grpId="0" animBg="1"/>
      <p:bldP spid="36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1" grpId="0" animBg="1"/>
      <p:bldP spid="52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2738</Words>
  <Application>Microsoft Macintosh PowerPoint</Application>
  <PresentationFormat>Bildschirmpräsentation (16:9)</PresentationFormat>
  <Paragraphs>1242</Paragraphs>
  <Slides>94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94</vt:i4>
      </vt:variant>
    </vt:vector>
  </HeadingPairs>
  <TitlesOfParts>
    <vt:vector size="98" baseType="lpstr">
      <vt:lpstr>Arial</vt:lpstr>
      <vt:lpstr>Calibri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MoMa</dc:creator>
  <cp:keywords/>
  <dc:description/>
  <cp:lastModifiedBy>Institut Fernblick</cp:lastModifiedBy>
  <cp:revision>146</cp:revision>
  <dcterms:created xsi:type="dcterms:W3CDTF">2017-07-07T06:19:52Z</dcterms:created>
  <dcterms:modified xsi:type="dcterms:W3CDTF">2019-09-22T20:38:23Z</dcterms:modified>
  <cp:category/>
</cp:coreProperties>
</file>